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  <p:sldId id="800" r:id="rId35"/>
    <p:sldId id="802" r:id="rId36"/>
    <p:sldId id="794" r:id="rId37"/>
    <p:sldId id="795" r:id="rId38"/>
    <p:sldId id="793" r:id="rId39"/>
    <p:sldId id="796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68" autoAdjust="0"/>
    <p:restoredTop sz="92276" autoAdjust="0"/>
  </p:normalViewPr>
  <p:slideViewPr>
    <p:cSldViewPr snapToGrid="0" snapToObjects="1">
      <p:cViewPr varScale="1">
        <p:scale>
          <a:sx n="93" d="100"/>
          <a:sy n="93" d="100"/>
        </p:scale>
        <p:origin x="216" y="2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29.png>
</file>

<file path=ppt/media/image3.tiff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4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B57D5593-29A7-40DB-ACBC-61EFAD07AC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1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8059400" y="-9431338"/>
            <a:ext cx="361219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8059400" y="-9431338"/>
            <a:ext cx="361219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substochastic 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square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 with nonnegative entries so that every row adds up to at most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6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228601"/>
            <a:ext cx="103632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4800600"/>
            <a:ext cx="9144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447801"/>
            <a:ext cx="103632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228601"/>
            <a:ext cx="103632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7424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86880" y="1574800"/>
            <a:ext cx="438912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70176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0176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790944" y="1572768"/>
            <a:ext cx="438912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790944" y="2259366"/>
            <a:ext cx="438912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1600200"/>
            <a:ext cx="6815667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600200"/>
            <a:ext cx="4011084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2001499" y="4846320"/>
            <a:ext cx="190501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12001169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715000"/>
            <a:ext cx="108712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609600" y="4953000"/>
            <a:ext cx="108712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001499" y="0"/>
            <a:ext cx="190501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718"/>
            <a:ext cx="77216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52601"/>
            <a:ext cx="1016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172201"/>
            <a:ext cx="4572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0000" y="6492876"/>
            <a:ext cx="4572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11189124" y="5824644"/>
            <a:ext cx="1315721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001499" y="0"/>
            <a:ext cx="190501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/>
        </p:nvSpPr>
        <p:spPr>
          <a:xfrm>
            <a:off x="12001499" y="1371600"/>
            <a:ext cx="190501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4314" y="353700"/>
            <a:ext cx="10363200" cy="3503141"/>
          </a:xfrm>
        </p:spPr>
        <p:txBody>
          <a:bodyPr/>
          <a:lstStyle/>
          <a:p>
            <a:r>
              <a:rPr lang="en-US" dirty="0"/>
              <a:t>Mechanism Design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4314" y="3554368"/>
            <a:ext cx="9144000" cy="914400"/>
          </a:xfrm>
        </p:spPr>
        <p:txBody>
          <a:bodyPr/>
          <a:lstStyle/>
          <a:p>
            <a:r>
              <a:rPr lang="en-US" dirty="0"/>
              <a:t>John P Dickerson &amp; Marina </a:t>
            </a:r>
            <a:r>
              <a:rPr lang="en-US" dirty="0" err="1"/>
              <a:t>Knittel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51704" y="5080697"/>
            <a:ext cx="25763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#12 – 03/07/2022</a:t>
            </a:r>
          </a:p>
          <a:p>
            <a:r>
              <a:rPr lang="en-US" sz="1600" b="1" dirty="0"/>
              <a:t>Lecture #13 – 03/09/2022</a:t>
            </a:r>
          </a:p>
          <a:p>
            <a:endParaRPr lang="en-US" sz="1600" b="1" dirty="0"/>
          </a:p>
          <a:p>
            <a:r>
              <a:rPr lang="en-US" sz="1600" b="1" dirty="0"/>
              <a:t>CMSC498T</a:t>
            </a:r>
          </a:p>
          <a:p>
            <a:r>
              <a:rPr lang="en-US" sz="1600" b="1" dirty="0"/>
              <a:t>Mondays &amp; Wednesdays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1830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1879788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1732711" y="1919009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1164713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6784788" y="2727502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133003" y="4481294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8211082" y="3636937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10429847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4876801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561036" y="2390918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7927142" y="235370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407309" y="1895564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4407309" y="2711318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9155770"/>
              </p:ext>
            </p:extLst>
          </p:nvPr>
        </p:nvGraphicFramePr>
        <p:xfrm>
          <a:off x="6203028" y="330863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71434" y="4316493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001103" y="4685825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35561" y="5239823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3437976" y="5641900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37976" y="590677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437976" y="6182567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7398124" y="387862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10431268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We’d like you to submit a 1-2 pager covering an initial plan for your course project by the end of next week (Fri March 18).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We’ll open up an ELMS assignment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Feel free to create groups (highly encouraged!)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Group finding: in class, Piazza, </a:t>
            </a:r>
            <a:r>
              <a:rPr lang="en-US" b="0" dirty="0" err="1"/>
              <a:t>etc</a:t>
            </a:r>
            <a:endParaRPr lang="en-US" b="0" dirty="0"/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3742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8603672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9260306" y="215079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013460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2033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2033337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8217934" y="463716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Overview of an impactful paper in this space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… and later by much larger games such as Federal Air Marshals Service assignments and port inspection.</a:t>
            </a:r>
          </a:p>
          <a:p>
            <a:r>
              <a:rPr lang="en-US"/>
              <a:t>m resources to cover n targets, m &lt; n</a:t>
            </a:r>
          </a:p>
          <a:p>
            <a:r>
              <a:rPr lang="en-US"/>
              <a:t>Defender (leader) commits to a mixed strategy</a:t>
            </a:r>
          </a:p>
          <a:p>
            <a:r>
              <a:rPr lang="en-US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/>
              <a:t>Surveillance, insider threat, etc – maybe not perfectly realistic</a:t>
            </a:r>
          </a:p>
          <a:p>
            <a:r>
              <a:rPr lang="en-US"/>
              <a:t>Attacker chooses a pure strategy </a:t>
            </a:r>
          </a:p>
          <a:p>
            <a:r>
              <a:rPr lang="en-US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7467600" y="111524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[Kiekintveld et al. 2009]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will cover in a few slides by introducing “types”)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7467600" y="111524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4186247" y="4762499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pic>
        <p:nvPicPr>
          <p:cNvPr id="1025" name="Picture 1">
            <a:extLst>
              <a:ext uri="{FF2B5EF4-FFF2-40B4-BE49-F238E27FC236}">
                <a16:creationId xmlns:a16="http://schemas.microsoft.com/office/drawing/2014/main" id="{5436069C-DF56-3B48-BAD2-2E6200DF3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0" y="0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2084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6248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2357448" y="1985838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7067551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3517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4475163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7114310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ysClr val="windowText" lastClr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05200" y="2286000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1981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7334251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524001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8001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chemeClr val="tx2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1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8001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r" defTabSz="91440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en-US" sz="2400" baseline="30000">
                <a:solidFill>
                  <a:srgbClr val="000000"/>
                </a:solidFill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8382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143001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1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2609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1600200" y="4572001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2914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52718"/>
            <a:ext cx="11125200" cy="1371600"/>
          </a:xfrm>
        </p:spPr>
        <p:txBody>
          <a:bodyPr>
            <a:normAutofit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752601"/>
            <a:ext cx="2327564" cy="4373563"/>
          </a:xfrm>
        </p:spPr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49086" y="1411477"/>
            <a:ext cx="7954482" cy="52542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3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4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143001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2609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447801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3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81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6606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aseline="30000"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0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1D9BE-1ECE-3647-9DEA-C684A66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1"/>
            <a:ext cx="7934327" cy="4373563"/>
          </a:xfrm>
        </p:spPr>
        <p:txBody>
          <a:bodyPr/>
          <a:lstStyle/>
          <a:p>
            <a:r>
              <a:rPr lang="en-US" dirty="0"/>
              <a:t>Problem: we need mixture over pure strategies (i.e., placements of resources on targets), not just coverage vector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2686051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6603" y="411333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5791200" y="42100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r"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baseline="30000">
              <a:solidFill>
                <a:srgbClr val="000000"/>
              </a:solidFill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DE91-78D9-D843-86DF-0337BC2C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52718"/>
            <a:ext cx="7715250" cy="1371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ERASER-C(</a:t>
            </a:r>
            <a:r>
              <a:rPr lang="en-US" dirty="0" err="1"/>
              <a:t>Onstrained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4293-2B61-B84F-9F28-322CDE0E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86000" y="1746251"/>
            <a:ext cx="329184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Can generalize to a setting where resources have a type drawn from some type space </a:t>
            </a:r>
            <a:r>
              <a:rPr lang="el-GR" sz="2000" dirty="0"/>
              <a:t>Ω</a:t>
            </a:r>
            <a:endParaRPr lang="en-US" sz="20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Type </a:t>
            </a:r>
            <a:r>
              <a:rPr lang="el-GR" sz="2000" b="0" dirty="0"/>
              <a:t>ω</a:t>
            </a:r>
            <a:r>
              <a:rPr lang="en-US" sz="2000" b="0" dirty="0"/>
              <a:t> in </a:t>
            </a:r>
            <a:r>
              <a:rPr lang="el-GR" sz="2000" b="0" dirty="0"/>
              <a:t>Ω</a:t>
            </a:r>
            <a:r>
              <a:rPr lang="en-US" sz="2000" b="0" dirty="0"/>
              <a:t> determines feasible coverage schedules, i.e., subsets of targets coverable by that resource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Yields a very similar compact IP, similar solution of probability mass placed on each resource and schedule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6B5876E-6E49-B84B-938C-A36F8F36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46251"/>
            <a:ext cx="4178581" cy="4296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11E1-AE51-3F4A-B5B6-8783BCEF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9751378" y="5885498"/>
            <a:ext cx="1315721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2EF37A0-74FC-AB4F-AE4C-D9BFC6719E9F}" type="slidenum">
              <a:rPr lang="en-US" sz="190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03139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C69F95-5B25-3141-A16F-169484DE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152718"/>
            <a:ext cx="76199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compute the actual mixed strategy to follow?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581CF6-F778-B546-950C-3B486D94A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752601"/>
            <a:ext cx="7880350" cy="5218043"/>
          </a:xfrm>
        </p:spPr>
        <p:txBody>
          <a:bodyPr>
            <a:normAutofit/>
          </a:bodyPr>
          <a:lstStyle/>
          <a:p>
            <a:r>
              <a:rPr lang="en-US" dirty="0" err="1"/>
              <a:t>Kiekintveld</a:t>
            </a:r>
            <a:r>
              <a:rPr lang="en-US" dirty="0"/>
              <a:t> paper proved feasible solutions (i.e., coverage vectors) to their MIPs corresponded to mixed strategies</a:t>
            </a:r>
          </a:p>
          <a:p>
            <a:r>
              <a:rPr lang="en-US" dirty="0"/>
              <a:t>Did not show how to compute them quickly (     variables </a:t>
            </a:r>
            <a:r>
              <a:rPr lang="el-GR" b="0" dirty="0"/>
              <a:t>δ</a:t>
            </a:r>
            <a:r>
              <a:rPr lang="el-GR" b="0" baseline="-25000" dirty="0"/>
              <a:t>ω</a:t>
            </a:r>
            <a:r>
              <a:rPr lang="en-US" b="0" baseline="-25000" dirty="0"/>
              <a:t>,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First idea: for each target t*: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Solve separate compact LP under </a:t>
            </a:r>
            <a:br>
              <a:rPr lang="en-US" b="0" dirty="0"/>
            </a:br>
            <a:r>
              <a:rPr lang="en-US" b="0" dirty="0"/>
              <a:t>the constraint that the attacker is </a:t>
            </a:r>
            <a:br>
              <a:rPr lang="en-US" b="0" dirty="0"/>
            </a:br>
            <a:r>
              <a:rPr lang="en-US" b="0" dirty="0"/>
              <a:t>incentivized to attack t*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Pick LP with best defender utility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Just like last lecture!</a:t>
            </a:r>
          </a:p>
          <a:p>
            <a:r>
              <a:rPr lang="en-US" dirty="0"/>
              <a:t>Problem: this </a:t>
            </a:r>
            <a:r>
              <a:rPr lang="en-US" dirty="0">
                <a:solidFill>
                  <a:schemeClr val="tx2"/>
                </a:solidFill>
              </a:rPr>
              <a:t>still</a:t>
            </a:r>
            <a:r>
              <a:rPr lang="en-US" dirty="0"/>
              <a:t> gives marginal</a:t>
            </a:r>
            <a:br>
              <a:rPr lang="en-US" dirty="0"/>
            </a:br>
            <a:r>
              <a:rPr lang="en-US" dirty="0"/>
              <a:t>probabilities over targets</a:t>
            </a:r>
          </a:p>
          <a:p>
            <a:r>
              <a:rPr lang="en-US" dirty="0"/>
              <a:t>We need probability mixture over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pure strategies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887CC-5739-904B-B1D0-EA804E9F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3239-0287-F848-88B4-AB2B31220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5735" y="2452798"/>
            <a:ext cx="401782" cy="457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FE4C7-49EF-5647-8F0D-79167176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547" y="3143251"/>
            <a:ext cx="3836228" cy="30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 tool: </a:t>
            </a:r>
            <a:r>
              <a:rPr lang="en-US" dirty="0" err="1"/>
              <a:t>Birkhoff</a:t>
            </a:r>
            <a:r>
              <a:rPr lang="en-US" dirty="0"/>
              <a:t>-von Neumann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81200" y="1752601"/>
            <a:ext cx="7620000" cy="45686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 doubly stochastic n x n matrix can be represented as a convex combination of n x n permutation matrices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Decomposition can be found in polynomial time O(n</a:t>
            </a:r>
            <a:r>
              <a:rPr lang="en-US" baseline="30000" dirty="0"/>
              <a:t>4.5</a:t>
            </a:r>
            <a:r>
              <a:rPr lang="en-US" dirty="0"/>
              <a:t>), and the size is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sz="1300" dirty="0"/>
              <a:t>[</a:t>
            </a:r>
            <a:r>
              <a:rPr lang="en-US" sz="1300" dirty="0" err="1"/>
              <a:t>Dulmage</a:t>
            </a:r>
            <a:r>
              <a:rPr lang="en-US" sz="1300" dirty="0"/>
              <a:t> and Halperin, 1955]</a:t>
            </a:r>
          </a:p>
          <a:p>
            <a:r>
              <a:rPr lang="en-US" dirty="0"/>
              <a:t>Can be extended to rectangular doubly </a:t>
            </a:r>
            <a:r>
              <a:rPr lang="en-US" dirty="0" err="1"/>
              <a:t>substochastic</a:t>
            </a:r>
            <a:r>
              <a:rPr lang="en-US" dirty="0"/>
              <a:t> matrices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49851"/>
              </p:ext>
            </p:extLst>
          </p:nvPr>
        </p:nvGraphicFramePr>
        <p:xfrm>
          <a:off x="5335750" y="247217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.4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.6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95544"/>
              </p:ext>
            </p:extLst>
          </p:nvPr>
        </p:nvGraphicFramePr>
        <p:xfrm>
          <a:off x="2558932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1973985" y="4179052"/>
            <a:ext cx="719418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= .1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43888"/>
              </p:ext>
            </p:extLst>
          </p:nvPr>
        </p:nvGraphicFramePr>
        <p:xfrm>
          <a:off x="448186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3964149" y="4179052"/>
            <a:ext cx="6320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+.1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5944"/>
              </p:ext>
            </p:extLst>
          </p:nvPr>
        </p:nvGraphicFramePr>
        <p:xfrm>
          <a:off x="640479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5887079" y="4179052"/>
            <a:ext cx="7933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+.5</a:t>
            </a: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02952"/>
              </p:ext>
            </p:extLst>
          </p:nvPr>
        </p:nvGraphicFramePr>
        <p:xfrm>
          <a:off x="8401679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7883967" y="4179052"/>
            <a:ext cx="6790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8E2E8-C0FC-C74D-A01B-DE61BB0D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44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 of size 1 using </a:t>
            </a:r>
            <a:r>
              <a:rPr lang="en-US" dirty="0" err="1"/>
              <a:t>BvN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989730" y="19431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989730" y="27432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4912659" y="18669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4912659" y="25908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4912659" y="32766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3211607" y="1981200"/>
            <a:ext cx="1701053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 rot="16200000" flipH="1">
            <a:off x="3819105" y="1498230"/>
            <a:ext cx="486056" cy="1766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8" idx="2"/>
          </p:cNvCxnSpPr>
          <p:nvPr/>
        </p:nvCxnSpPr>
        <p:spPr>
          <a:xfrm rot="16200000" flipH="1">
            <a:off x="3819597" y="2297838"/>
            <a:ext cx="4525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6"/>
            <a:endCxn id="7" idx="3"/>
          </p:cNvCxnSpPr>
          <p:nvPr/>
        </p:nvCxnSpPr>
        <p:spPr>
          <a:xfrm flipV="1">
            <a:off x="3211606" y="2785922"/>
            <a:ext cx="1733546" cy="71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5"/>
            <a:endCxn id="8" idx="2"/>
          </p:cNvCxnSpPr>
          <p:nvPr/>
        </p:nvCxnSpPr>
        <p:spPr>
          <a:xfrm rot="16200000" flipH="1">
            <a:off x="3419547" y="1897788"/>
            <a:ext cx="12526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2291746" y="1676402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1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2324102" y="2667002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2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5282454" y="16764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1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5282454" y="24384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2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5282454" y="3276602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3</a:t>
            </a:r>
          </a:p>
        </p:txBody>
      </p:sp>
      <p:sp>
        <p:nvSpPr>
          <p:cNvPr id="19" name="TextBox 31"/>
          <p:cNvSpPr txBox="1">
            <a:spLocks noChangeArrowheads="1"/>
          </p:cNvSpPr>
          <p:nvPr/>
        </p:nvSpPr>
        <p:spPr bwMode="auto">
          <a:xfrm>
            <a:off x="3951194" y="16002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0" name="TextBox 32"/>
          <p:cNvSpPr txBox="1">
            <a:spLocks noChangeArrowheads="1"/>
          </p:cNvSpPr>
          <p:nvPr/>
        </p:nvSpPr>
        <p:spPr bwMode="auto">
          <a:xfrm>
            <a:off x="3063688" y="22098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21" name="TextBox 33"/>
          <p:cNvSpPr txBox="1">
            <a:spLocks noChangeArrowheads="1"/>
          </p:cNvSpPr>
          <p:nvPr/>
        </p:nvSpPr>
        <p:spPr bwMode="auto">
          <a:xfrm>
            <a:off x="3285565" y="30480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2" name="TextBox 34"/>
          <p:cNvSpPr txBox="1">
            <a:spLocks noChangeArrowheads="1"/>
          </p:cNvSpPr>
          <p:nvPr/>
        </p:nvSpPr>
        <p:spPr bwMode="auto">
          <a:xfrm>
            <a:off x="3259462" y="2510119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.3</a:t>
            </a: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4320988" y="21336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.2</a:t>
            </a: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6169959" y="2133600"/>
          <a:ext cx="391981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99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3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2398059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/>
        </p:nvGraphicFramePr>
        <p:xfrm>
          <a:off x="4320988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/>
        </p:nvGraphicFramePr>
        <p:xfrm>
          <a:off x="6391835" y="42672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1" name="Table 60"/>
          <p:cNvGraphicFramePr>
            <a:graphicFrameLocks noGrp="1"/>
          </p:cNvGraphicFramePr>
          <p:nvPr/>
        </p:nvGraphicFramePr>
        <p:xfrm>
          <a:off x="8610600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2767853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6761629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4764741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8980394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.5</a:t>
            </a:r>
          </a:p>
        </p:txBody>
      </p:sp>
      <p:grpSp>
        <p:nvGrpSpPr>
          <p:cNvPr id="3" name="Group 61"/>
          <p:cNvGrpSpPr/>
          <p:nvPr/>
        </p:nvGrpSpPr>
        <p:grpSpPr>
          <a:xfrm>
            <a:off x="2472018" y="5257800"/>
            <a:ext cx="7026088" cy="1371600"/>
            <a:chOff x="838200" y="5257800"/>
            <a:chExt cx="7239000" cy="1371600"/>
          </a:xfrm>
        </p:grpSpPr>
        <p:sp>
          <p:nvSpPr>
            <p:cNvPr id="46" name="Oval 45"/>
            <p:cNvSpPr/>
            <p:nvPr/>
          </p:nvSpPr>
          <p:spPr>
            <a:xfrm>
              <a:off x="14478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5240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5240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290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052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5052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5562600" y="5334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5638800" y="58674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638800" y="6477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8486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9248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79248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Straight Connector 67"/>
            <p:cNvCxnSpPr>
              <a:stCxn id="96" idx="5"/>
              <a:endCxn id="48" idx="1"/>
            </p:cNvCxnSpPr>
            <p:nvPr/>
          </p:nvCxnSpPr>
          <p:spPr>
            <a:xfrm rot="16200000" flipH="1">
              <a:off x="815882" y="5692682"/>
              <a:ext cx="9590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7" idx="2"/>
            </p:cNvCxnSpPr>
            <p:nvPr/>
          </p:nvCxnSpPr>
          <p:spPr>
            <a:xfrm rot="5400000" flipH="1" flipV="1">
              <a:off x="1200150" y="5657850"/>
              <a:ext cx="114300" cy="533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99" idx="5"/>
              <a:endCxn id="53" idx="1"/>
            </p:cNvCxnSpPr>
            <p:nvPr/>
          </p:nvCxnSpPr>
          <p:spPr>
            <a:xfrm rot="16200000" flipH="1">
              <a:off x="3178082" y="5464082"/>
              <a:ext cx="273236" cy="4256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endCxn id="54" idx="1"/>
            </p:cNvCxnSpPr>
            <p:nvPr/>
          </p:nvCxnSpPr>
          <p:spPr>
            <a:xfrm rot="16200000" flipH="1">
              <a:off x="3104672" y="6000271"/>
              <a:ext cx="343857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endCxn id="58" idx="2"/>
            </p:cNvCxnSpPr>
            <p:nvPr/>
          </p:nvCxnSpPr>
          <p:spPr>
            <a:xfrm flipV="1">
              <a:off x="5159283" y="5410200"/>
              <a:ext cx="403317" cy="16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endCxn id="59" idx="2"/>
            </p:cNvCxnSpPr>
            <p:nvPr/>
          </p:nvCxnSpPr>
          <p:spPr>
            <a:xfrm flipV="1">
              <a:off x="5181600" y="5943600"/>
              <a:ext cx="457200" cy="1714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103" idx="7"/>
              <a:endCxn id="64" idx="2"/>
            </p:cNvCxnSpPr>
            <p:nvPr/>
          </p:nvCxnSpPr>
          <p:spPr>
            <a:xfrm rot="5400000" flipH="1" flipV="1">
              <a:off x="7635782" y="5219700"/>
              <a:ext cx="98518" cy="327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102" idx="5"/>
              <a:endCxn id="66" idx="1"/>
            </p:cNvCxnSpPr>
            <p:nvPr/>
          </p:nvCxnSpPr>
          <p:spPr>
            <a:xfrm rot="16200000" flipH="1">
              <a:off x="7559582" y="6035582"/>
              <a:ext cx="2732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838200" y="59436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14400" y="5334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8956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29718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5029200" y="6096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105400" y="54864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3152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3914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35771F-081A-4A4E-8EE9-B8FC521144F2}"/>
              </a:ext>
            </a:extLst>
          </p:cNvPr>
          <p:cNvSpPr txBox="1"/>
          <p:nvPr/>
        </p:nvSpPr>
        <p:spPr>
          <a:xfrm>
            <a:off x="7845288" y="481905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“Schedule of size 1” </a:t>
            </a:r>
            <a:r>
              <a:rPr lang="en-US" dirty="0">
                <a:sym typeface="Wingdings" pitchFamily="2" charset="2"/>
              </a:rPr>
              <a:t> resource is assigned to exactly one target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37C408C-B43C-814D-83BD-0BF20640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6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Counter-example to the compact LP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1981200" y="5165379"/>
            <a:ext cx="8262730" cy="137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resources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1</a:t>
            </a:r>
            <a:r>
              <a:rPr lang="en-US" dirty="0"/>
              <a:t> &amp;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2</a:t>
            </a:r>
            <a:r>
              <a:rPr lang="en-US" dirty="0"/>
              <a:t>, schedules of size </a:t>
            </a:r>
            <a:r>
              <a:rPr lang="en-US" dirty="0">
                <a:solidFill>
                  <a:schemeClr val="tx2"/>
                </a:solidFill>
              </a:rPr>
              <a:t>2</a:t>
            </a:r>
          </a:p>
          <a:p>
            <a:r>
              <a:rPr lang="en-US" dirty="0"/>
              <a:t>LP suggests: we can cover every target with probability 1 ?????</a:t>
            </a:r>
          </a:p>
          <a:p>
            <a:r>
              <a:rPr lang="en-US" dirty="0"/>
              <a:t>… but in fact we can cover at most </a:t>
            </a: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dirty="0"/>
              <a:t> targets at a time </a:t>
            </a:r>
            <a:r>
              <a:rPr lang="en-US" dirty="0">
                <a:sym typeface="Wingdings" pitchFamily="2" charset="2"/>
              </a:rPr>
              <a:t> for general schedule sizes, it is not always possible to find feasible mixture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798654" y="3491313"/>
            <a:ext cx="295835" cy="3048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>
              <a:latin typeface="Symbol" pitchFamily="18" charset="2"/>
            </a:endParaRPr>
          </a:p>
        </p:txBody>
      </p:sp>
      <p:cxnSp>
        <p:nvCxnSpPr>
          <p:cNvPr id="14" name="Straight Connector 13"/>
          <p:cNvCxnSpPr>
            <a:stCxn id="12" idx="7"/>
            <a:endCxn id="27" idx="2"/>
          </p:cNvCxnSpPr>
          <p:nvPr/>
        </p:nvCxnSpPr>
        <p:spPr>
          <a:xfrm flipV="1">
            <a:off x="3051165" y="2919814"/>
            <a:ext cx="1343783" cy="6161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5"/>
            <a:endCxn id="28" idx="2"/>
          </p:cNvCxnSpPr>
          <p:nvPr/>
        </p:nvCxnSpPr>
        <p:spPr>
          <a:xfrm>
            <a:off x="3051165" y="3751477"/>
            <a:ext cx="1343783" cy="5399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6022042" y="1548213"/>
            <a:ext cx="295835" cy="3048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/>
          </a:p>
        </p:txBody>
      </p:sp>
      <p:cxnSp>
        <p:nvCxnSpPr>
          <p:cNvPr id="19" name="Straight Connector 18"/>
          <p:cNvCxnSpPr>
            <a:stCxn id="17" idx="3"/>
          </p:cNvCxnSpPr>
          <p:nvPr/>
        </p:nvCxnSpPr>
        <p:spPr>
          <a:xfrm rot="5400000">
            <a:off x="5215125" y="1764955"/>
            <a:ext cx="806450" cy="893669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5"/>
          </p:cNvCxnSpPr>
          <p:nvPr/>
        </p:nvCxnSpPr>
        <p:spPr>
          <a:xfrm rot="16200000" flipH="1">
            <a:off x="6355323" y="1727974"/>
            <a:ext cx="806450" cy="96762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TextBox 21"/>
          <p:cNvSpPr txBox="1">
            <a:spLocks noChangeArrowheads="1"/>
          </p:cNvSpPr>
          <p:nvPr/>
        </p:nvSpPr>
        <p:spPr bwMode="auto">
          <a:xfrm>
            <a:off x="2307547" y="3343137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9475" name="TextBox 22"/>
          <p:cNvSpPr txBox="1">
            <a:spLocks noChangeArrowheads="1"/>
          </p:cNvSpPr>
          <p:nvPr/>
        </p:nvSpPr>
        <p:spPr bwMode="auto">
          <a:xfrm>
            <a:off x="6230471" y="1217641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476" name="TextBox 26"/>
          <p:cNvSpPr txBox="1">
            <a:spLocks noChangeArrowheads="1"/>
          </p:cNvSpPr>
          <p:nvPr/>
        </p:nvSpPr>
        <p:spPr bwMode="auto">
          <a:xfrm>
            <a:off x="3409993" y="398458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7" name="TextBox 27"/>
          <p:cNvSpPr txBox="1">
            <a:spLocks noChangeArrowheads="1"/>
          </p:cNvSpPr>
          <p:nvPr/>
        </p:nvSpPr>
        <p:spPr bwMode="auto">
          <a:xfrm>
            <a:off x="3429065" y="2816000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8" name="TextBox 28"/>
          <p:cNvSpPr txBox="1">
            <a:spLocks noChangeArrowheads="1"/>
          </p:cNvSpPr>
          <p:nvPr/>
        </p:nvSpPr>
        <p:spPr bwMode="auto">
          <a:xfrm>
            <a:off x="5356412" y="1696150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19479" name="TextBox 29"/>
          <p:cNvSpPr txBox="1">
            <a:spLocks noChangeArrowheads="1"/>
          </p:cNvSpPr>
          <p:nvPr/>
        </p:nvSpPr>
        <p:spPr bwMode="auto">
          <a:xfrm>
            <a:off x="6539753" y="1700615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25" name="Oval 24"/>
          <p:cNvSpPr/>
          <p:nvPr/>
        </p:nvSpPr>
        <p:spPr>
          <a:xfrm>
            <a:off x="4616824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6" name="Oval 25"/>
          <p:cNvSpPr/>
          <p:nvPr/>
        </p:nvSpPr>
        <p:spPr>
          <a:xfrm>
            <a:off x="6687671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7" name="Oval 26"/>
          <p:cNvSpPr/>
          <p:nvPr/>
        </p:nvSpPr>
        <p:spPr>
          <a:xfrm>
            <a:off x="4394947" y="23864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4394947" y="37580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7057466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4" name="Oval 3"/>
          <p:cNvSpPr/>
          <p:nvPr/>
        </p:nvSpPr>
        <p:spPr>
          <a:xfrm>
            <a:off x="4986619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5" name="Oval 4"/>
          <p:cNvSpPr/>
          <p:nvPr/>
        </p:nvSpPr>
        <p:spPr>
          <a:xfrm>
            <a:off x="5060578" y="40628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6" name="Oval 5"/>
          <p:cNvSpPr/>
          <p:nvPr/>
        </p:nvSpPr>
        <p:spPr>
          <a:xfrm>
            <a:off x="7057466" y="41390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EF1F97-C34D-E642-B8B1-D56F597DCEE0}"/>
              </a:ext>
            </a:extLst>
          </p:cNvPr>
          <p:cNvSpPr txBox="1"/>
          <p:nvPr/>
        </p:nvSpPr>
        <p:spPr>
          <a:xfrm>
            <a:off x="152400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7B225-5B61-994C-B401-48188389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73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&amp; complexity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6499"/>
              </p:ext>
            </p:extLst>
          </p:nvPr>
        </p:nvGraphicFramePr>
        <p:xfrm>
          <a:off x="2100469" y="2097158"/>
          <a:ext cx="7987553" cy="355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0005">
                <a:tc gridSpan="2">
                  <a:txBody>
                    <a:bodyPr/>
                    <a:lstStyle/>
                    <a:p>
                      <a:pPr algn="r"/>
                      <a:endParaRPr lang="en-US" sz="2000" b="1" baseline="0" dirty="0"/>
                    </a:p>
                    <a:p>
                      <a:pPr algn="r"/>
                      <a:endParaRPr lang="en-US" sz="2000" b="1" dirty="0"/>
                    </a:p>
                  </a:txBody>
                  <a:tcPr marL="88751" marR="88751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Homogeneous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Heterogeneous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05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Schedules</a:t>
                      </a:r>
                    </a:p>
                  </a:txBody>
                  <a:tcPr marL="88751" marR="88751" vert="vert27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1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BvN</a:t>
                      </a:r>
                      <a:r>
                        <a:rPr lang="en-US" sz="2000" dirty="0"/>
                        <a:t> theorem)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≤2,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 bipartite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≥3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 flipH="1">
            <a:off x="7205384" y="3048000"/>
            <a:ext cx="295835" cy="381000"/>
          </a:xfrm>
          <a:prstGeom prst="rightArrow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64741" y="3545868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</a:t>
            </a:r>
            <a:r>
              <a:rPr lang="en-US" sz="1941" dirty="0" err="1"/>
              <a:t>BvN</a:t>
            </a:r>
            <a:r>
              <a:rPr lang="en-US" sz="1941" dirty="0"/>
              <a:t> theorem)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64741" y="4267201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(constraint generation)</a:t>
            </a:r>
          </a:p>
        </p:txBody>
      </p:sp>
      <p:grpSp>
        <p:nvGrpSpPr>
          <p:cNvPr id="3" name="Group 16"/>
          <p:cNvGrpSpPr/>
          <p:nvPr/>
        </p:nvGrpSpPr>
        <p:grpSpPr>
          <a:xfrm>
            <a:off x="7427259" y="3544672"/>
            <a:ext cx="2662518" cy="1932625"/>
            <a:chOff x="5943600" y="3544669"/>
            <a:chExt cx="2743200" cy="1932625"/>
          </a:xfrm>
        </p:grpSpPr>
        <p:sp>
          <p:nvSpPr>
            <p:cNvPr id="8" name="Right Arrow 7"/>
            <p:cNvSpPr/>
            <p:nvPr/>
          </p:nvSpPr>
          <p:spPr>
            <a:xfrm rot="5400000">
              <a:off x="7239000" y="41148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7239000" y="48006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43600" y="3544669"/>
              <a:ext cx="2743200" cy="689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  <a:p>
              <a:pPr algn="ctr"/>
              <a:r>
                <a:rPr lang="en-US" sz="1941" dirty="0"/>
                <a:t>(SAT)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3600" y="44004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3600" y="50862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764741" y="4953001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NP-hard</a:t>
            </a:r>
          </a:p>
          <a:p>
            <a:pPr algn="ctr"/>
            <a:r>
              <a:rPr lang="en-US" sz="1941" dirty="0"/>
              <a:t>(3-COVER)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F9182-572B-324C-9EE8-057E5ECA0733}"/>
              </a:ext>
            </a:extLst>
          </p:cNvPr>
          <p:cNvSpPr txBox="1"/>
          <p:nvPr/>
        </p:nvSpPr>
        <p:spPr>
          <a:xfrm>
            <a:off x="5489812" y="990954"/>
            <a:ext cx="326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</a:t>
            </a:r>
            <a:r>
              <a:rPr lang="en-US" sz="1200" dirty="0" err="1"/>
              <a:t>Korzhyk</a:t>
            </a:r>
            <a:r>
              <a:rPr lang="en-US" sz="1200" dirty="0"/>
              <a:t>, </a:t>
            </a:r>
            <a:r>
              <a:rPr lang="en-US" sz="1200" dirty="0" err="1"/>
              <a:t>Conitzer</a:t>
            </a:r>
            <a:r>
              <a:rPr lang="en-US" sz="1200" dirty="0"/>
              <a:t>, Parr, “Complexity of Computing Optimal </a:t>
            </a:r>
            <a:r>
              <a:rPr lang="en-US" sz="1200" dirty="0" err="1"/>
              <a:t>Stackelberg</a:t>
            </a:r>
            <a:r>
              <a:rPr lang="en-US" sz="1200" dirty="0"/>
              <a:t> Strategies in Security Resource Allocation Games]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6390C11-5731-384C-B68E-C72600BF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246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2914303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0345788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8165384"/>
              </p:ext>
            </p:extLst>
          </p:nvPr>
        </p:nvGraphicFramePr>
        <p:xfrm>
          <a:off x="7467398" y="3316823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3240505" y="2964143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7467398" y="3321688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3581681" y="2375648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7920878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9651172"/>
              </p:ext>
            </p:extLst>
          </p:nvPr>
        </p:nvGraphicFramePr>
        <p:xfrm>
          <a:off x="4647127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3779318" y="1969435"/>
            <a:ext cx="750526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3779318" y="2843494"/>
            <a:ext cx="750526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5181885" y="1210236"/>
            <a:ext cx="410689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6392121" y="1210236"/>
            <a:ext cx="410689" cy="617861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645327" y="5003727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57772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2984</Words>
  <Application>Microsoft Macintosh PowerPoint</Application>
  <PresentationFormat>Widescreen</PresentationFormat>
  <Paragraphs>593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Arial Black</vt:lpstr>
      <vt:lpstr>Calibri</vt:lpstr>
      <vt:lpstr>Symbol</vt:lpstr>
      <vt:lpstr>Times New Roman</vt:lpstr>
      <vt:lpstr>Essential</vt:lpstr>
      <vt:lpstr>Mechanism Design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  <vt:lpstr>ERASER-C(Onstrained)</vt:lpstr>
      <vt:lpstr>How to compute the actual mixed strategy to follow?</vt:lpstr>
      <vt:lpstr>A tool: Birkhoff-von Neumann theorem</vt:lpstr>
      <vt:lpstr>Schedules of size 1 using BvN</vt:lpstr>
      <vt:lpstr>Counter-example to the compact LP</vt:lpstr>
      <vt:lpstr>Algorithms &amp;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Mechanism Design For Social Good</dc:title>
  <dc:creator>John Dickerson</dc:creator>
  <cp:lastModifiedBy>John Paul Dickerson</cp:lastModifiedBy>
  <cp:revision>28</cp:revision>
  <dcterms:created xsi:type="dcterms:W3CDTF">2020-03-12T03:46:56Z</dcterms:created>
  <dcterms:modified xsi:type="dcterms:W3CDTF">2022-03-07T22:54:18Z</dcterms:modified>
</cp:coreProperties>
</file>